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6" r:id="rId5"/>
    <p:sldId id="267" r:id="rId6"/>
    <p:sldId id="265" r:id="rId7"/>
    <p:sldId id="258" r:id="rId8"/>
    <p:sldId id="260" r:id="rId9"/>
    <p:sldId id="259" r:id="rId10"/>
    <p:sldId id="261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583B-2FF4-4453-9547-9B3797793952}" type="datetimeFigureOut">
              <a:rPr lang="es-ES" smtClean="0"/>
              <a:t>23/05/2012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0D2-02D8-4787-9D64-7863FB3C8356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583B-2FF4-4453-9547-9B3797793952}" type="datetimeFigureOut">
              <a:rPr lang="es-ES" smtClean="0"/>
              <a:t>23/05/2012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0D2-02D8-4787-9D64-7863FB3C835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583B-2FF4-4453-9547-9B3797793952}" type="datetimeFigureOut">
              <a:rPr lang="es-ES" smtClean="0"/>
              <a:t>23/05/2012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0D2-02D8-4787-9D64-7863FB3C835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583B-2FF4-4453-9547-9B3797793952}" type="datetimeFigureOut">
              <a:rPr lang="es-ES" smtClean="0"/>
              <a:t>23/05/2012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0D2-02D8-4787-9D64-7863FB3C835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583B-2FF4-4453-9547-9B3797793952}" type="datetimeFigureOut">
              <a:rPr lang="es-ES" smtClean="0"/>
              <a:t>23/05/2012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0D2-02D8-4787-9D64-7863FB3C8356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583B-2FF4-4453-9547-9B3797793952}" type="datetimeFigureOut">
              <a:rPr lang="es-ES" smtClean="0"/>
              <a:t>23/05/2012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0D2-02D8-4787-9D64-7863FB3C835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583B-2FF4-4453-9547-9B3797793952}" type="datetimeFigureOut">
              <a:rPr lang="es-ES" smtClean="0"/>
              <a:t>23/05/2012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0D2-02D8-4787-9D64-7863FB3C835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583B-2FF4-4453-9547-9B3797793952}" type="datetimeFigureOut">
              <a:rPr lang="es-ES" smtClean="0"/>
              <a:t>23/05/2012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0D2-02D8-4787-9D64-7863FB3C835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583B-2FF4-4453-9547-9B3797793952}" type="datetimeFigureOut">
              <a:rPr lang="es-ES" smtClean="0"/>
              <a:t>23/05/2012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0D2-02D8-4787-9D64-7863FB3C835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583B-2FF4-4453-9547-9B3797793952}" type="datetimeFigureOut">
              <a:rPr lang="es-ES" smtClean="0"/>
              <a:t>23/05/2012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0D2-02D8-4787-9D64-7863FB3C835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583B-2FF4-4453-9547-9B3797793952}" type="datetimeFigureOut">
              <a:rPr lang="es-ES" smtClean="0"/>
              <a:t>23/05/2012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E370D2-02D8-4787-9D64-7863FB3C8356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C8583B-2FF4-4453-9547-9B3797793952}" type="datetimeFigureOut">
              <a:rPr lang="es-ES" smtClean="0"/>
              <a:t>23/05/2012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E370D2-02D8-4787-9D64-7863FB3C8356}" type="slidenum">
              <a:rPr lang="es-ES" smtClean="0"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Teor%C3%ADa" TargetMode="External"/><Relationship Id="rId7" Type="http://schemas.openxmlformats.org/officeDocument/2006/relationships/hyperlink" Target="http://es.wikipedia.org/wiki/Epistemolog%C3%ADa" TargetMode="External"/><Relationship Id="rId2" Type="http://schemas.openxmlformats.org/officeDocument/2006/relationships/hyperlink" Target="http://es.wikipedia.org/wiki/Griego_antigu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Religi%C3%B3n" TargetMode="External"/><Relationship Id="rId5" Type="http://schemas.openxmlformats.org/officeDocument/2006/relationships/hyperlink" Target="http://es.wikipedia.org/wiki/Ciencia" TargetMode="External"/><Relationship Id="rId4" Type="http://schemas.openxmlformats.org/officeDocument/2006/relationships/hyperlink" Target="http://es.wikipedia.org/wiki/Experienci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868523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PARADIGMA SOCIOCRITICO</a:t>
            </a:r>
          </a:p>
          <a:p>
            <a:pPr algn="ctr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INTEGRANTES: </a:t>
            </a:r>
          </a:p>
          <a:p>
            <a:pPr algn="ctr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JESUS OMAR MARTINEZ BUSTAMANTE </a:t>
            </a:r>
          </a:p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ANGELA YURANY ORTIZ CALEÑO</a:t>
            </a:r>
          </a:p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HENRY FABIAN BUSTAMANTE </a:t>
            </a:r>
          </a:p>
          <a:p>
            <a:pPr algn="ctr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ESCUELA NORMAL SUPERIOR </a:t>
            </a:r>
          </a:p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P.F.C. 1 ACADEMICO #2</a:t>
            </a:r>
          </a:p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FLORENCIA CAQUETA</a:t>
            </a:r>
          </a:p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2012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PRAXIS : </a:t>
            </a:r>
            <a:r>
              <a:rPr lang="es-CO" sz="2400" b="1" dirty="0"/>
              <a:t>Praxis</a:t>
            </a:r>
            <a:r>
              <a:rPr lang="es-CO" sz="2400" dirty="0"/>
              <a:t> (</a:t>
            </a:r>
            <a:r>
              <a:rPr lang="es-CO" sz="2400" i="1" dirty="0"/>
              <a:t>del </a:t>
            </a:r>
            <a:r>
              <a:rPr lang="es-CO" sz="2400" i="1" dirty="0">
                <a:hlinkClick r:id="rId2" tooltip="Griego antiguo"/>
              </a:rPr>
              <a:t>griego antiguo</a:t>
            </a:r>
            <a:r>
              <a:rPr lang="es-CO" sz="2400" i="1" dirty="0"/>
              <a:t>: πρᾱξις = práctica</a:t>
            </a:r>
            <a:r>
              <a:rPr lang="es-CO" sz="2400" dirty="0"/>
              <a:t>) es el proceso por el cual una </a:t>
            </a:r>
            <a:r>
              <a:rPr lang="es-CO" sz="2400" dirty="0">
                <a:hlinkClick r:id="rId3" tooltip="Teoría"/>
              </a:rPr>
              <a:t>teoría</a:t>
            </a:r>
            <a:r>
              <a:rPr lang="es-CO" sz="2400" dirty="0"/>
              <a:t> o lección se convierte en parte de la </a:t>
            </a:r>
            <a:r>
              <a:rPr lang="es-CO" sz="2400" dirty="0">
                <a:hlinkClick r:id="rId4" tooltip="Experiencia"/>
              </a:rPr>
              <a:t>experiencia</a:t>
            </a:r>
            <a:r>
              <a:rPr lang="es-CO" sz="2400" dirty="0"/>
              <a:t> </a:t>
            </a:r>
            <a:r>
              <a:rPr lang="es-CO" sz="2400" dirty="0" smtClean="0"/>
              <a:t>vivida.</a:t>
            </a:r>
          </a:p>
          <a:p>
            <a:endParaRPr lang="es-CO" sz="2400" dirty="0" smtClean="0"/>
          </a:p>
          <a:p>
            <a:r>
              <a:rPr lang="es-CO" dirty="0" smtClean="0"/>
              <a:t>PARADIGMA: </a:t>
            </a:r>
            <a:r>
              <a:rPr lang="es-CO" sz="2400" dirty="0">
                <a:latin typeface="Arial" pitchFamily="34" charset="0"/>
                <a:cs typeface="Arial" pitchFamily="34" charset="0"/>
              </a:rPr>
              <a:t>El término paradigma significa «ejemplo» o «modelo». En todo el ámbito </a:t>
            </a:r>
            <a:r>
              <a:rPr lang="es-CO" sz="2400" dirty="0">
                <a:latin typeface="Arial" pitchFamily="34" charset="0"/>
                <a:cs typeface="Arial" pitchFamily="34" charset="0"/>
                <a:hlinkClick r:id="rId5" tooltip="Ciencia"/>
              </a:rPr>
              <a:t>científico</a:t>
            </a:r>
            <a:r>
              <a:rPr lang="es-CO" sz="2400" dirty="0">
                <a:latin typeface="Arial" pitchFamily="34" charset="0"/>
                <a:cs typeface="Arial" pitchFamily="34" charset="0"/>
              </a:rPr>
              <a:t>, </a:t>
            </a:r>
            <a:r>
              <a:rPr lang="es-CO" sz="2400" dirty="0">
                <a:latin typeface="Arial" pitchFamily="34" charset="0"/>
                <a:cs typeface="Arial" pitchFamily="34" charset="0"/>
                <a:hlinkClick r:id="rId6" tooltip="Religión"/>
              </a:rPr>
              <a:t>religioso</a:t>
            </a:r>
            <a:r>
              <a:rPr lang="es-CO" sz="2400" dirty="0">
                <a:latin typeface="Arial" pitchFamily="34" charset="0"/>
                <a:cs typeface="Arial" pitchFamily="34" charset="0"/>
              </a:rPr>
              <a:t> u otro contexto </a:t>
            </a:r>
            <a:r>
              <a:rPr lang="es-CO" sz="2400" dirty="0">
                <a:latin typeface="Arial" pitchFamily="34" charset="0"/>
                <a:cs typeface="Arial" pitchFamily="34" charset="0"/>
                <a:hlinkClick r:id="rId7" tooltip="Epistemología"/>
              </a:rPr>
              <a:t>epistemológico</a:t>
            </a:r>
            <a:r>
              <a:rPr lang="es-CO" sz="2400" dirty="0">
                <a:latin typeface="Arial" pitchFamily="34" charset="0"/>
                <a:cs typeface="Arial" pitchFamily="34" charset="0"/>
              </a:rPr>
              <a:t>, el término paradigma puede </a:t>
            </a:r>
            <a:r>
              <a:rPr lang="es-CO" sz="2400" dirty="0" smtClean="0">
                <a:latin typeface="Arial" pitchFamily="34" charset="0"/>
                <a:cs typeface="Arial" pitchFamily="34" charset="0"/>
              </a:rPr>
              <a:t>indicar </a:t>
            </a:r>
            <a:r>
              <a:rPr lang="es-CO" sz="2400" dirty="0">
                <a:latin typeface="Arial" pitchFamily="34" charset="0"/>
                <a:cs typeface="Arial" pitchFamily="34" charset="0"/>
              </a:rPr>
              <a:t>el concepto de </a:t>
            </a:r>
            <a:r>
              <a:rPr lang="es-CO" sz="2400" i="1" dirty="0">
                <a:latin typeface="Arial" pitchFamily="34" charset="0"/>
                <a:cs typeface="Arial" pitchFamily="34" charset="0"/>
              </a:rPr>
              <a:t>esquema </a:t>
            </a:r>
            <a:r>
              <a:rPr lang="es-CO" sz="2400" i="1" dirty="0" smtClean="0">
                <a:latin typeface="Arial" pitchFamily="34" charset="0"/>
                <a:cs typeface="Arial" pitchFamily="34" charset="0"/>
              </a:rPr>
              <a:t>formal </a:t>
            </a:r>
            <a:r>
              <a:rPr lang="es-CO" sz="2400" dirty="0" smtClean="0">
                <a:latin typeface="Arial" pitchFamily="34" charset="0"/>
                <a:cs typeface="Arial" pitchFamily="34" charset="0"/>
              </a:rPr>
              <a:t>de organización.</a:t>
            </a:r>
          </a:p>
          <a:p>
            <a:pPr marL="0" indent="0">
              <a:buNone/>
            </a:pPr>
            <a:endParaRPr lang="es-CO" sz="2400" dirty="0">
              <a:latin typeface="Arial" pitchFamily="34" charset="0"/>
              <a:cs typeface="Arial" pitchFamily="34" charset="0"/>
            </a:endParaRPr>
          </a:p>
          <a:p>
            <a:r>
              <a:rPr lang="es-CO" sz="2400" dirty="0" smtClean="0">
                <a:latin typeface="Arial" pitchFamily="34" charset="0"/>
                <a:cs typeface="Arial" pitchFamily="34" charset="0"/>
              </a:rPr>
              <a:t>EMANCIPAR :</a:t>
            </a:r>
            <a:r>
              <a:rPr lang="es-CO" dirty="0">
                <a:latin typeface="Arial" pitchFamily="34" charset="0"/>
                <a:cs typeface="Arial" pitchFamily="34" charset="0"/>
              </a:rPr>
              <a:t>Liberar respecto de un poder, una autoridad, una tutela o cualquier otro tipo de subordinación o dependencia</a:t>
            </a:r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CO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6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PARADIGMA SOCIOCRÍTICO</a:t>
            </a:r>
            <a:endParaRPr lang="es-E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935480"/>
            <a:ext cx="8643998" cy="4389120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Introduce la ideologías de forma explicita y la autorreflexión  en los procesos del conocimiento 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Su finalidad es transformar las relaciones sociales apoyándose :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Foster 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 Frankfurt               - Carr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H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orkheimer           - Kemmis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Apple                      - Popkewitz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Giroux                     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 Freire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0" y="-315913"/>
            <a:ext cx="9144000" cy="71739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GB" b="1" dirty="0"/>
          </a:p>
        </p:txBody>
      </p:sp>
      <p:sp>
        <p:nvSpPr>
          <p:cNvPr id="14377" name="AutoShape 41"/>
          <p:cNvSpPr>
            <a:spLocks noChangeArrowheads="1"/>
          </p:cNvSpPr>
          <p:nvPr/>
        </p:nvSpPr>
        <p:spPr bwMode="auto">
          <a:xfrm>
            <a:off x="827088" y="1424781"/>
            <a:ext cx="7561262" cy="10334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99">
              <a:alpha val="50000"/>
            </a:srgbClr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PARADIGMA   SOCIOCRÍTICO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323850" y="2924175"/>
            <a:ext cx="856932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 eaLnBrk="1" hangingPunct="1"/>
            <a:endParaRPr lang="es-ES" sz="2400" b="1" dirty="0"/>
          </a:p>
          <a:p>
            <a:pPr algn="dist" eaLnBrk="1" hangingPunct="1"/>
            <a:r>
              <a:rPr lang="es-ES" sz="2400" b="1" dirty="0"/>
              <a:t>La construcción de una teoría social crítica es un proceso que combina la colaboración y la voluntad política de actuar para superar las contradicciones de</a:t>
            </a:r>
          </a:p>
          <a:p>
            <a:pPr eaLnBrk="1" hangingPunct="1"/>
            <a:r>
              <a:rPr lang="es-ES" sz="2400" b="1" dirty="0"/>
              <a:t>la acción social.</a:t>
            </a:r>
          </a:p>
          <a:p>
            <a:pPr eaLnBrk="1" hangingPunct="1"/>
            <a:endParaRPr lang="es-ES" sz="2400" b="1" dirty="0"/>
          </a:p>
          <a:p>
            <a:pPr eaLnBrk="1" hangingPunct="1"/>
            <a:endParaRPr lang="es-ES" sz="2400" b="1" dirty="0"/>
          </a:p>
          <a:p>
            <a:pPr eaLnBrk="1" hangingPunct="1"/>
            <a:r>
              <a:rPr lang="es-ES" sz="2400" b="1" dirty="0"/>
              <a:t>                                                          Carr y Kemmis (1988).</a:t>
            </a:r>
          </a:p>
          <a:p>
            <a:pPr eaLnBrk="1" hangingPunct="1"/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60695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7" grpId="0" animBg="1"/>
      <p:bldP spid="143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ChangeArrowheads="1"/>
          </p:cNvSpPr>
          <p:nvPr/>
        </p:nvSpPr>
        <p:spPr bwMode="auto">
          <a:xfrm>
            <a:off x="-12964" y="-19356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s-CO" dirty="0"/>
          </a:p>
        </p:txBody>
      </p:sp>
      <p:sp>
        <p:nvSpPr>
          <p:cNvPr id="261123" name="AutoShape 3"/>
          <p:cNvSpPr>
            <a:spLocks noChangeArrowheads="1"/>
          </p:cNvSpPr>
          <p:nvPr/>
        </p:nvSpPr>
        <p:spPr bwMode="auto">
          <a:xfrm>
            <a:off x="790575" y="1184077"/>
            <a:ext cx="7561262" cy="1033462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99">
              <a:alpha val="50000"/>
            </a:srgbClr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PARADIGMA   SOCIOCRÍTICO</a:t>
            </a:r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611188" y="2924175"/>
            <a:ext cx="792003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sz="2400" b="1" dirty="0"/>
              <a:t>Colás Bravo (1999).</a:t>
            </a:r>
          </a:p>
          <a:p>
            <a:pPr algn="dist" eaLnBrk="1" hangingPunct="1"/>
            <a:r>
              <a:rPr lang="es-ES" sz="2400" b="1" dirty="0"/>
              <a:t>Enmarca el paradigma sociocrítico dentro del enfoque cualitativo, bajo la denominación de métodos cualitativos de investigación para el cambio</a:t>
            </a:r>
          </a:p>
          <a:p>
            <a:pPr eaLnBrk="1" hangingPunct="1"/>
            <a:r>
              <a:rPr lang="es-ES" sz="2400" b="1" dirty="0"/>
              <a:t>Social.</a:t>
            </a:r>
          </a:p>
        </p:txBody>
      </p:sp>
    </p:spTree>
    <p:extLst>
      <p:ext uri="{BB962C8B-B14F-4D97-AF65-F5344CB8AC3E}">
        <p14:creationId xmlns:p14="http://schemas.microsoft.com/office/powerpoint/2010/main" val="285072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animBg="1"/>
      <p:bldP spid="261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s-CO" dirty="0"/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1619250" y="981075"/>
            <a:ext cx="5689600" cy="98425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99">
              <a:alpha val="50000"/>
            </a:srgbClr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PARADIGMA   SOCIOCRÍTICO</a:t>
            </a:r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3317875" y="2025650"/>
            <a:ext cx="2190750" cy="97155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CC99">
              <a:alpha val="50000"/>
            </a:srgbClr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s-E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FUNDAMENTOS</a:t>
            </a:r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3883025" y="3686175"/>
            <a:ext cx="5113338" cy="10795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CC99">
              <a:alpha val="50000"/>
            </a:srgbClr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s-E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conocimiento “en” y “para” la acción</a:t>
            </a:r>
          </a:p>
        </p:txBody>
      </p:sp>
      <p:sp>
        <p:nvSpPr>
          <p:cNvPr id="71693" name="AutoShape 13"/>
          <p:cNvSpPr>
            <a:spLocks noChangeArrowheads="1"/>
          </p:cNvSpPr>
          <p:nvPr/>
        </p:nvSpPr>
        <p:spPr bwMode="auto">
          <a:xfrm>
            <a:off x="280988" y="2882900"/>
            <a:ext cx="2952750" cy="962025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CC99">
              <a:alpha val="50000"/>
            </a:srgbClr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s-E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ciencia de la acción</a:t>
            </a:r>
          </a:p>
        </p:txBody>
      </p:sp>
      <p:sp>
        <p:nvSpPr>
          <p:cNvPr id="71694" name="AutoShape 14"/>
          <p:cNvSpPr>
            <a:spLocks noChangeArrowheads="1"/>
          </p:cNvSpPr>
          <p:nvPr/>
        </p:nvSpPr>
        <p:spPr bwMode="auto">
          <a:xfrm>
            <a:off x="3635375" y="5651500"/>
            <a:ext cx="3898900" cy="12065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CC99">
              <a:alpha val="50000"/>
            </a:srgbClr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s-E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importancia del </a:t>
            </a:r>
          </a:p>
          <a:p>
            <a:pPr algn="ctr" eaLnBrk="1" hangingPunct="1"/>
            <a:r>
              <a:rPr lang="es-E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conocimiento experiencial</a:t>
            </a:r>
          </a:p>
        </p:txBody>
      </p:sp>
      <p:sp>
        <p:nvSpPr>
          <p:cNvPr id="71695" name="AutoShape 15"/>
          <p:cNvSpPr>
            <a:spLocks noChangeArrowheads="1"/>
          </p:cNvSpPr>
          <p:nvPr/>
        </p:nvSpPr>
        <p:spPr bwMode="auto">
          <a:xfrm>
            <a:off x="323850" y="4365625"/>
            <a:ext cx="3097213" cy="11350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CC99">
              <a:alpha val="50000"/>
            </a:srgbClr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s-E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construcción</a:t>
            </a:r>
          </a:p>
          <a:p>
            <a:pPr algn="ctr" eaLnBrk="1" hangingPunct="1"/>
            <a:r>
              <a:rPr lang="es-E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la realidad</a:t>
            </a:r>
          </a:p>
        </p:txBody>
      </p:sp>
      <p:sp>
        <p:nvSpPr>
          <p:cNvPr id="71696" name="AutoShape 16"/>
          <p:cNvSpPr>
            <a:spLocks noChangeArrowheads="1"/>
          </p:cNvSpPr>
          <p:nvPr/>
        </p:nvSpPr>
        <p:spPr bwMode="auto">
          <a:xfrm rot="2151623">
            <a:off x="2536825" y="2386013"/>
            <a:ext cx="431800" cy="576262"/>
          </a:xfrm>
          <a:prstGeom prst="curvedRightArrow">
            <a:avLst>
              <a:gd name="adj1" fmla="val 26691"/>
              <a:gd name="adj2" fmla="val 53382"/>
              <a:gd name="adj3" fmla="val 33333"/>
            </a:avLst>
          </a:prstGeom>
          <a:solidFill>
            <a:srgbClr val="00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 dirty="0"/>
          </a:p>
        </p:txBody>
      </p:sp>
      <p:sp>
        <p:nvSpPr>
          <p:cNvPr id="71698" name="AutoShape 18"/>
          <p:cNvSpPr>
            <a:spLocks noChangeArrowheads="1"/>
          </p:cNvSpPr>
          <p:nvPr/>
        </p:nvSpPr>
        <p:spPr bwMode="auto">
          <a:xfrm rot="19036146" flipH="1">
            <a:off x="3787775" y="4724400"/>
            <a:ext cx="317500" cy="782638"/>
          </a:xfrm>
          <a:prstGeom prst="curvedRightArrow">
            <a:avLst>
              <a:gd name="adj1" fmla="val 49300"/>
              <a:gd name="adj2" fmla="val 98600"/>
              <a:gd name="adj3" fmla="val 33333"/>
            </a:avLst>
          </a:prstGeom>
          <a:solidFill>
            <a:srgbClr val="00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 dirty="0"/>
          </a:p>
        </p:txBody>
      </p:sp>
      <p:sp>
        <p:nvSpPr>
          <p:cNvPr id="71699" name="AutoShape 19"/>
          <p:cNvSpPr>
            <a:spLocks noChangeArrowheads="1"/>
          </p:cNvSpPr>
          <p:nvPr/>
        </p:nvSpPr>
        <p:spPr bwMode="auto">
          <a:xfrm rot="2151623">
            <a:off x="3219450" y="3854450"/>
            <a:ext cx="360363" cy="649288"/>
          </a:xfrm>
          <a:prstGeom prst="curvedRightArrow">
            <a:avLst>
              <a:gd name="adj1" fmla="val 36035"/>
              <a:gd name="adj2" fmla="val 72070"/>
              <a:gd name="adj3" fmla="val 33333"/>
            </a:avLst>
          </a:prstGeom>
          <a:solidFill>
            <a:srgbClr val="00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 dirty="0"/>
          </a:p>
        </p:txBody>
      </p:sp>
      <p:sp>
        <p:nvSpPr>
          <p:cNvPr id="71700" name="AutoShape 20"/>
          <p:cNvSpPr>
            <a:spLocks noChangeArrowheads="1"/>
          </p:cNvSpPr>
          <p:nvPr/>
        </p:nvSpPr>
        <p:spPr bwMode="auto">
          <a:xfrm rot="-3866995">
            <a:off x="3482181" y="2967832"/>
            <a:ext cx="434975" cy="665162"/>
          </a:xfrm>
          <a:prstGeom prst="curvedLeftArrow">
            <a:avLst>
              <a:gd name="adj1" fmla="val 30839"/>
              <a:gd name="adj2" fmla="val 61168"/>
              <a:gd name="adj3" fmla="val 33333"/>
            </a:avLst>
          </a:prstGeom>
          <a:solidFill>
            <a:srgbClr val="00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5262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 animBg="1"/>
      <p:bldP spid="71691" grpId="0" animBg="1"/>
      <p:bldP spid="71692" grpId="0" animBg="1"/>
      <p:bldP spid="71693" grpId="0" animBg="1"/>
      <p:bldP spid="71694" grpId="0" animBg="1"/>
      <p:bldP spid="71695" grpId="0" animBg="1"/>
      <p:bldP spid="71696" grpId="0" animBg="1"/>
      <p:bldP spid="71698" grpId="0" animBg="1"/>
      <p:bldP spid="71699" grpId="0" animBg="1"/>
      <p:bldP spid="717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9369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s-CO" dirty="0"/>
          </a:p>
        </p:txBody>
      </p:sp>
      <p:sp>
        <p:nvSpPr>
          <p:cNvPr id="54282" name="AutoShape 10"/>
          <p:cNvSpPr>
            <a:spLocks noChangeArrowheads="1"/>
          </p:cNvSpPr>
          <p:nvPr/>
        </p:nvSpPr>
        <p:spPr bwMode="auto">
          <a:xfrm>
            <a:off x="796299" y="1015207"/>
            <a:ext cx="7561262" cy="1033462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99">
              <a:alpha val="50000"/>
            </a:srgbClr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s-E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PARADIGMA   SOCIOCRÍTICO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39553" y="2565400"/>
            <a:ext cx="813690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dist" eaLnBrk="1" hangingPunct="1"/>
            <a:r>
              <a:rPr lang="es-ES" sz="2400" b="1" dirty="0"/>
              <a:t>La teoría crítica nace como respuesta a las tradiciones</a:t>
            </a:r>
          </a:p>
          <a:p>
            <a:pPr eaLnBrk="1" hangingPunct="1"/>
            <a:r>
              <a:rPr lang="es-ES" sz="2400" b="1" dirty="0"/>
              <a:t>positivistas e interpretativas.</a:t>
            </a:r>
          </a:p>
          <a:p>
            <a:pPr algn="dist" eaLnBrk="1" hangingPunct="1"/>
            <a:endParaRPr lang="es-ES" sz="2400" b="1" dirty="0"/>
          </a:p>
          <a:p>
            <a:pPr algn="dist" eaLnBrk="1" hangingPunct="1"/>
            <a:r>
              <a:rPr lang="es-ES" sz="2400" b="1" dirty="0"/>
              <a:t>Rechaza el reduccionismo instrumental y</a:t>
            </a:r>
          </a:p>
          <a:p>
            <a:pPr eaLnBrk="1" hangingPunct="1"/>
            <a:r>
              <a:rPr lang="es-ES" sz="2400" b="1" dirty="0"/>
              <a:t>técnico del positivismo.</a:t>
            </a:r>
          </a:p>
          <a:p>
            <a:pPr eaLnBrk="1" hangingPunct="1"/>
            <a:endParaRPr lang="es-ES" sz="2400" b="1" dirty="0"/>
          </a:p>
          <a:p>
            <a:pPr eaLnBrk="1" hangingPunct="1"/>
            <a:r>
              <a:rPr lang="es-ES" sz="2400" b="1" dirty="0"/>
              <a:t>Pretende superar las debilidades del interpretativismo.</a:t>
            </a:r>
          </a:p>
          <a:p>
            <a:pPr eaLnBrk="1" hangingPunct="1"/>
            <a:endParaRPr lang="es-ES" sz="2400" b="1" dirty="0"/>
          </a:p>
          <a:p>
            <a:pPr eaLnBrk="1" hangingPunct="1"/>
            <a:r>
              <a:rPr lang="es-ES" sz="2400" b="1" dirty="0"/>
              <a:t>                                                                               Arnal (1992). </a:t>
            </a:r>
          </a:p>
          <a:p>
            <a:pPr eaLnBrk="1" hangingPunct="1"/>
            <a:endParaRPr lang="es-ES" sz="2400" b="1" dirty="0"/>
          </a:p>
          <a:p>
            <a:pPr eaLnBrk="1" hangingPunct="1"/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23796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 animBg="1"/>
      <p:bldP spid="542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03648" y="908720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PRINCIPIOS </a:t>
            </a:r>
            <a:endParaRPr lang="es-CO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2492896"/>
            <a:ext cx="70567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O" dirty="0" smtClean="0"/>
              <a:t> </a:t>
            </a:r>
            <a:r>
              <a:rPr lang="es-CO" sz="2600" dirty="0" smtClean="0">
                <a:latin typeface="Arial" pitchFamily="34" charset="0"/>
                <a:cs typeface="Arial" pitchFamily="34" charset="0"/>
              </a:rPr>
              <a:t>Conocer y comprender la realidad  como praxis (practica)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600" dirty="0" smtClean="0">
                <a:latin typeface="Arial" pitchFamily="34" charset="0"/>
                <a:cs typeface="Arial" pitchFamily="34" charset="0"/>
              </a:rPr>
              <a:t>Unir la teoría con la practica ; conocimiento, acción y valores 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600" dirty="0" smtClean="0">
                <a:latin typeface="Arial" pitchFamily="34" charset="0"/>
                <a:cs typeface="Arial" pitchFamily="34" charset="0"/>
              </a:rPr>
              <a:t>Orientar el conocimiento a  emancipar  y liberar el hombre 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600" dirty="0" smtClean="0">
                <a:latin typeface="Arial" pitchFamily="34" charset="0"/>
                <a:cs typeface="Arial" pitchFamily="34" charset="0"/>
              </a:rPr>
              <a:t>Implicar  al docente a partir de la autorreflexión</a:t>
            </a:r>
            <a:endParaRPr lang="es-CO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8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021378"/>
            <a:ext cx="8229600" cy="5215934"/>
          </a:xfrm>
        </p:spPr>
        <p:txBody>
          <a:bodyPr>
            <a:noAutofit/>
          </a:bodyPr>
          <a:lstStyle/>
          <a:p>
            <a:r>
              <a:rPr lang="es-CO" dirty="0" smtClean="0">
                <a:latin typeface="Arial" pitchFamily="34" charset="0"/>
                <a:cs typeface="Arial" pitchFamily="34" charset="0"/>
              </a:rPr>
              <a:t>Cuestiona la neutralidad de la ciencia y debido a esto la de la investigación</a:t>
            </a:r>
          </a:p>
          <a:p>
            <a:r>
              <a:rPr lang="es-CO" dirty="0" smtClean="0">
                <a:latin typeface="Arial" pitchFamily="34" charset="0"/>
                <a:cs typeface="Arial" pitchFamily="34" charset="0"/>
              </a:rPr>
              <a:t> Asume la investigación y propicia la reflexión y critica de los interés interrelaciónales y practicas educativas</a:t>
            </a:r>
          </a:p>
          <a:p>
            <a:r>
              <a:rPr lang="es-CO" dirty="0" smtClean="0">
                <a:latin typeface="Arial" pitchFamily="34" charset="0"/>
                <a:cs typeface="Arial" pitchFamily="34" charset="0"/>
              </a:rPr>
              <a:t> En lo conceptual y metodológico tiene similitudes con el paradigma interpretativo añadiéndole ideología para transformar y comprender la realidad </a:t>
            </a:r>
          </a:p>
          <a:p>
            <a:r>
              <a:rPr lang="es-CO" dirty="0" smtClean="0">
                <a:latin typeface="Arial" pitchFamily="34" charset="0"/>
                <a:cs typeface="Arial" pitchFamily="34" charset="0"/>
              </a:rPr>
              <a:t>Tiene un impacto en algunos </a:t>
            </a:r>
            <a:r>
              <a:rPr lang="es-CO" dirty="0">
                <a:latin typeface="Arial" pitchFamily="34" charset="0"/>
                <a:cs typeface="Arial" pitchFamily="34" charset="0"/>
              </a:rPr>
              <a:t>á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mbitos de la educación  tales como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: Estudio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currículum; Administración educativa; Y, Formación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del profesorado 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591071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CARACTERÍSTICAS</a:t>
            </a:r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6079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Praxis </a:t>
            </a:r>
            <a:endParaRPr lang="es-CO" dirty="0" smtClean="0"/>
          </a:p>
          <a:p>
            <a:r>
              <a:rPr lang="es-CO" dirty="0" smtClean="0"/>
              <a:t>Concepto paradigma </a:t>
            </a:r>
          </a:p>
          <a:p>
            <a:r>
              <a:rPr lang="es-CO" dirty="0" smtClean="0"/>
              <a:t>que es Emancipar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403648" y="83671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GLOSARIO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043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334</Words>
  <Application>Microsoft Office PowerPoint</Application>
  <PresentationFormat>Presentación en pantalla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Presentación de PowerPoint</vt:lpstr>
      <vt:lpstr>PARADIGMA SOCIOCRÍTICO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FAMILIA BUSTAMANTE</dc:creator>
  <cp:lastModifiedBy>Personal</cp:lastModifiedBy>
  <cp:revision>27</cp:revision>
  <dcterms:created xsi:type="dcterms:W3CDTF">2012-05-15T19:41:00Z</dcterms:created>
  <dcterms:modified xsi:type="dcterms:W3CDTF">2012-05-24T02:40:15Z</dcterms:modified>
</cp:coreProperties>
</file>